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15E59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914400" y="1097280"/>
            <a:ext cx="10362895" cy="4663440"/>
          </a:xfrm>
          <a:prstGeom prst="roundRect">
            <a:avLst/>
          </a:prstGeom>
          <a:solidFill>
            <a:srgbClr val="0F4C4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1371600" y="1828800"/>
            <a:ext cx="9448495" cy="2286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400"/>
              </a:spcAft>
              <a:defRPr sz="1300" b="1">
                <a:solidFill>
                  <a:srgbClr val="5EE1D4"/>
                </a:solidFill>
                <a:latin typeface="Arial"/>
              </a:defRPr>
            </a:pPr>
            <a:r>
              <a:t>HEALTHCARE MANAGEMENT SYSTEM</a:t>
            </a:r>
          </a:p>
          <a:p>
            <a:pPr>
              <a:spcAft>
                <a:spcPts val="1200"/>
              </a:spcAft>
              <a:defRPr sz="3600" b="1">
                <a:solidFill>
                  <a:srgbClr val="FFFFFF"/>
                </a:solidFill>
                <a:latin typeface="Georgia"/>
              </a:defRPr>
            </a:pPr>
            <a:r>
              <a:t>Helpers HMS: Integrated Healthcare ERP</a:t>
            </a:r>
          </a:p>
          <a:p>
            <a:pPr>
              <a:defRPr sz="1800">
                <a:solidFill>
                  <a:srgbClr val="CCFBF1"/>
                </a:solidFill>
                <a:latin typeface="Arial"/>
              </a:defRPr>
            </a:pPr>
            <a:r>
              <a:t>Comprehensive Operational Blueprint &amp; System Architecture for Medical Workflows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371600" y="4389120"/>
            <a:ext cx="9448495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400" b="1">
                <a:solidFill>
                  <a:srgbClr val="FFFFFF"/>
                </a:solidFill>
                <a:latin typeface="Arial"/>
              </a:defRPr>
            </a:pPr>
            <a:r>
              <a:t>Presented by Sabry Youssef  |  Helpers ERP Platform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31520" y="365760"/>
            <a:ext cx="10698480" cy="32004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1100" b="1">
                <a:solidFill>
                  <a:srgbClr val="0D9488"/>
                </a:solidFill>
                <a:latin typeface="Arial"/>
              </a:defRPr>
            </a:pPr>
            <a:r>
              <a:t>HELPERS HMS PLATFORM OVERVIEW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685800"/>
            <a:ext cx="10698480" cy="777240"/>
          </a:xfrm>
          <a:prstGeom prst="rect">
            <a:avLst/>
          </a:prstGeom>
          <a:noFill/>
        </p:spPr>
        <p:txBody>
          <a:bodyPr wrap="square" lIns="0" tIns="0" rIns="0" bIns="0">
            <a:normAutofit/>
          </a:bodyPr>
          <a:lstStyle/>
          <a:p>
            <a:pPr>
              <a:defRPr sz="2400" b="1">
                <a:solidFill>
                  <a:srgbClr val="0F172A"/>
                </a:solidFill>
                <a:latin typeface="Georgia"/>
              </a:defRPr>
            </a:pPr>
            <a:r>
              <a:t>Helpers HMS unifies clinical care and administrative control in one Odoo-native platform</a:t>
            </a:r>
          </a:p>
        </p:txBody>
      </p:sp>
      <p:sp>
        <p:nvSpPr>
          <p:cNvPr id="4" name="Rectangle 3"/>
          <p:cNvSpPr/>
          <p:nvPr/>
        </p:nvSpPr>
        <p:spPr>
          <a:xfrm>
            <a:off x="731520" y="1508760"/>
            <a:ext cx="10728655" cy="25400"/>
          </a:xfrm>
          <a:prstGeom prst="rect">
            <a:avLst/>
          </a:prstGeom>
          <a:solidFill>
            <a:srgbClr val="0D948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731520" y="1828800"/>
            <a:ext cx="3328416" cy="43891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BF1F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1005840" y="2103120"/>
            <a:ext cx="2779776" cy="3840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400"/>
              </a:spcAft>
              <a:defRPr sz="2800" b="1">
                <a:solidFill>
                  <a:srgbClr val="0D9488"/>
                </a:solidFill>
                <a:latin typeface="Georgia"/>
              </a:defRPr>
            </a:pPr>
            <a:r>
              <a:t>01</a:t>
            </a:r>
          </a:p>
          <a:p>
            <a:pPr>
              <a:spcAft>
                <a:spcPts val="1200"/>
              </a:spcAft>
              <a:defRPr sz="2000" b="1">
                <a:solidFill>
                  <a:srgbClr val="0F172A"/>
                </a:solidFill>
                <a:latin typeface="Georgia"/>
              </a:defRPr>
            </a:pPr>
            <a:r>
              <a:t>Seamless Patient Lifecycle</a:t>
            </a:r>
          </a:p>
          <a:p>
            <a:pPr>
              <a:defRPr sz="1400">
                <a:solidFill>
                  <a:srgbClr val="475569"/>
                </a:solidFill>
                <a:latin typeface="Arial"/>
              </a:defRPr>
            </a:pPr>
            <a:r>
              <a:t>Standardized journey from initial check-in and appointment scheduling through clinical consultation, diagnostic ordering, pharmacy, and final billing.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4425696" y="1828800"/>
            <a:ext cx="3328416" cy="43891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BF1F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4700016" y="2103120"/>
            <a:ext cx="2779776" cy="3840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400"/>
              </a:spcAft>
              <a:defRPr sz="2800" b="1">
                <a:solidFill>
                  <a:srgbClr val="0D9488"/>
                </a:solidFill>
                <a:latin typeface="Georgia"/>
              </a:defRPr>
            </a:pPr>
            <a:r>
              <a:t>02</a:t>
            </a:r>
          </a:p>
          <a:p>
            <a:pPr>
              <a:spcAft>
                <a:spcPts val="1200"/>
              </a:spcAft>
              <a:defRPr sz="2000" b="1">
                <a:solidFill>
                  <a:srgbClr val="0F172A"/>
                </a:solidFill>
                <a:latin typeface="Georgia"/>
              </a:defRPr>
            </a:pPr>
            <a:r>
              <a:t>Granular Access Security</a:t>
            </a:r>
          </a:p>
          <a:p>
            <a:pPr>
              <a:defRPr sz="1400">
                <a:solidFill>
                  <a:srgbClr val="475569"/>
                </a:solidFill>
                <a:latin typeface="Arial"/>
              </a:defRPr>
            </a:pPr>
            <a:r>
              <a:t>Role-Based Access Control (RBAC) combining model-level ACLs with SQL record rules to enforce strict data privacy and least-privilege compliance.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8119872" y="1828800"/>
            <a:ext cx="3328416" cy="43891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BF1F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8394192" y="2103120"/>
            <a:ext cx="2779776" cy="3840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400"/>
              </a:spcAft>
              <a:defRPr sz="2800" b="1">
                <a:solidFill>
                  <a:srgbClr val="0D9488"/>
                </a:solidFill>
                <a:latin typeface="Georgia"/>
              </a:defRPr>
            </a:pPr>
            <a:r>
              <a:t>03</a:t>
            </a:r>
          </a:p>
          <a:p>
            <a:pPr>
              <a:spcAft>
                <a:spcPts val="1200"/>
              </a:spcAft>
              <a:defRPr sz="2000" b="1">
                <a:solidFill>
                  <a:srgbClr val="0F172A"/>
                </a:solidFill>
                <a:latin typeface="Georgia"/>
              </a:defRPr>
            </a:pPr>
            <a:r>
              <a:t>Modular Scalability</a:t>
            </a:r>
          </a:p>
          <a:p>
            <a:pPr>
              <a:defRPr sz="1400">
                <a:solidFill>
                  <a:srgbClr val="475569"/>
                </a:solidFill>
                <a:latin typeface="Arial"/>
              </a:defRPr>
            </a:pPr>
            <a:r>
              <a:t>Flexible modular integration for specialized clinical units including laboratory, radiology, pharmacy, and inpatient hospitalization management.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31520" y="365760"/>
            <a:ext cx="10698480" cy="32004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1100" b="1">
                <a:solidFill>
                  <a:srgbClr val="0D9488"/>
                </a:solidFill>
                <a:latin typeface="Arial"/>
              </a:defRPr>
            </a:pPr>
            <a:r>
              <a:t>HELPERS HMS PLATFORM OVERVIEW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685800"/>
            <a:ext cx="10698480" cy="777240"/>
          </a:xfrm>
          <a:prstGeom prst="rect">
            <a:avLst/>
          </a:prstGeom>
          <a:noFill/>
        </p:spPr>
        <p:txBody>
          <a:bodyPr wrap="square" lIns="0" tIns="0" rIns="0" bIns="0">
            <a:normAutofit/>
          </a:bodyPr>
          <a:lstStyle/>
          <a:p>
            <a:pPr>
              <a:defRPr sz="2400" b="1">
                <a:solidFill>
                  <a:srgbClr val="0F172A"/>
                </a:solidFill>
                <a:latin typeface="Georgia"/>
              </a:defRPr>
            </a:pPr>
            <a:r>
              <a:t>Pre-registration duplicate checks guarantee high data integrity across clinical records</a:t>
            </a:r>
          </a:p>
        </p:txBody>
      </p:sp>
      <p:sp>
        <p:nvSpPr>
          <p:cNvPr id="4" name="Rectangle 3"/>
          <p:cNvSpPr/>
          <p:nvPr/>
        </p:nvSpPr>
        <p:spPr>
          <a:xfrm>
            <a:off x="731520" y="1508760"/>
            <a:ext cx="10728655" cy="25400"/>
          </a:xfrm>
          <a:prstGeom prst="rect">
            <a:avLst/>
          </a:prstGeom>
          <a:solidFill>
            <a:srgbClr val="0D948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731520" y="1828800"/>
            <a:ext cx="5175504" cy="43891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BF1F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1051560" y="2148840"/>
            <a:ext cx="4535424" cy="3749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400"/>
              </a:spcAft>
              <a:defRPr sz="2000" b="1">
                <a:solidFill>
                  <a:srgbClr val="115E59"/>
                </a:solidFill>
                <a:latin typeface="Georgia"/>
              </a:defRPr>
            </a:pPr>
            <a:r>
              <a:t>System Authentication &amp; Onboarding</a:t>
            </a:r>
          </a:p>
          <a:p>
            <a:pPr>
              <a:defRPr sz="1500" b="1">
                <a:solidFill>
                  <a:srgbClr val="0F172A"/>
                </a:solidFill>
                <a:latin typeface="Arial"/>
              </a:defRPr>
            </a:pPr>
            <a:r>
              <a:t>• Odoo Ecosystem Integration</a:t>
            </a:r>
          </a:p>
          <a:p>
            <a:pPr>
              <a:spcAft>
                <a:spcPts val="1000"/>
              </a:spcAft>
              <a:defRPr sz="1300">
                <a:solidFill>
                  <a:srgbClr val="475569"/>
                </a:solidFill>
                <a:latin typeface="Arial"/>
              </a:defRPr>
            </a:pPr>
            <a:r>
              <a:t>  Built natively within Odoo to synchronize financial, inventory, and human resource modules.</a:t>
            </a:r>
          </a:p>
          <a:p>
            <a:pPr>
              <a:defRPr sz="1500" b="1">
                <a:solidFill>
                  <a:srgbClr val="0F172A"/>
                </a:solidFill>
                <a:latin typeface="Arial"/>
              </a:defRPr>
            </a:pPr>
            <a:r>
              <a:t>• Role-Based Dashboard Access</a:t>
            </a:r>
          </a:p>
          <a:p>
            <a:pPr>
              <a:spcAft>
                <a:spcPts val="1000"/>
              </a:spcAft>
              <a:defRPr sz="1300">
                <a:solidFill>
                  <a:srgbClr val="475569"/>
                </a:solidFill>
                <a:latin typeface="Arial"/>
              </a:defRPr>
            </a:pPr>
            <a:r>
              <a:t>  Staff members enter tailored workspaces defined strictly by operational role (Receptionist, Doctor, Admin).</a:t>
            </a:r>
          </a:p>
          <a:p>
            <a:pPr>
              <a:defRPr sz="1500" b="1">
                <a:solidFill>
                  <a:srgbClr val="0F172A"/>
                </a:solidFill>
                <a:latin typeface="Arial"/>
              </a:defRPr>
            </a:pPr>
            <a:r>
              <a:t>• Multi-Company &amp; Branch Support</a:t>
            </a:r>
          </a:p>
          <a:p>
            <a:pPr>
              <a:spcAft>
                <a:spcPts val="1000"/>
              </a:spcAft>
              <a:defRPr sz="1300">
                <a:solidFill>
                  <a:srgbClr val="475569"/>
                </a:solidFill>
                <a:latin typeface="Arial"/>
              </a:defRPr>
            </a:pPr>
            <a:r>
              <a:t>  Centralized oversight across multiple clinic locations with isolated or unified patient registers.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272784" y="1828800"/>
            <a:ext cx="5175504" cy="43891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BF1F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592824" y="2148840"/>
            <a:ext cx="4535424" cy="3749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400"/>
              </a:spcAft>
              <a:defRPr sz="2000" b="1">
                <a:solidFill>
                  <a:srgbClr val="115E59"/>
                </a:solidFill>
                <a:latin typeface="Georgia"/>
              </a:defRPr>
            </a:pPr>
            <a:r>
              <a:t>Patient Registration &amp; Search Protocol</a:t>
            </a:r>
          </a:p>
          <a:p>
            <a:pPr>
              <a:defRPr sz="1500" b="1">
                <a:solidFill>
                  <a:srgbClr val="0F172A"/>
                </a:solidFill>
                <a:latin typeface="Arial"/>
              </a:defRPr>
            </a:pPr>
            <a:r>
              <a:t>• Mandatory Duplicate Search</a:t>
            </a:r>
          </a:p>
          <a:p>
            <a:pPr>
              <a:spcAft>
                <a:spcPts val="1000"/>
              </a:spcAft>
              <a:defRPr sz="1300">
                <a:solidFill>
                  <a:srgbClr val="475569"/>
                </a:solidFill>
                <a:latin typeface="Arial"/>
              </a:defRPr>
            </a:pPr>
            <a:r>
              <a:t>  Strict operational requirement to search existing records before registering new patients.</a:t>
            </a:r>
          </a:p>
          <a:p>
            <a:pPr>
              <a:defRPr sz="1500" b="1">
                <a:solidFill>
                  <a:srgbClr val="0F172A"/>
                </a:solidFill>
                <a:latin typeface="Arial"/>
              </a:defRPr>
            </a:pPr>
            <a:r>
              <a:t>• Centralized Medical Identifier</a:t>
            </a:r>
          </a:p>
          <a:p>
            <a:pPr>
              <a:spcAft>
                <a:spcPts val="1000"/>
              </a:spcAft>
              <a:defRPr sz="1300">
                <a:solidFill>
                  <a:srgbClr val="475569"/>
                </a:solidFill>
                <a:latin typeface="Arial"/>
              </a:defRPr>
            </a:pPr>
            <a:r>
              <a:t>  Generates a unique patient ID linking demographics, past visits, prescriptions, and invoices.</a:t>
            </a:r>
          </a:p>
          <a:p>
            <a:pPr>
              <a:defRPr sz="1500" b="1">
                <a:solidFill>
                  <a:srgbClr val="0F172A"/>
                </a:solidFill>
                <a:latin typeface="Arial"/>
              </a:defRPr>
            </a:pPr>
            <a:r>
              <a:t>• Dynamic Appointment Creation</a:t>
            </a:r>
          </a:p>
          <a:p>
            <a:pPr>
              <a:spcAft>
                <a:spcPts val="1000"/>
              </a:spcAft>
              <a:defRPr sz="1300">
                <a:solidFill>
                  <a:srgbClr val="475569"/>
                </a:solidFill>
                <a:latin typeface="Arial"/>
              </a:defRPr>
            </a:pPr>
            <a:r>
              <a:t>  Enables reception to schedule consultations, assign doctors, and set urgency flags seamlessly.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31520" y="365760"/>
            <a:ext cx="10698480" cy="32004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1100" b="1">
                <a:solidFill>
                  <a:srgbClr val="0D9488"/>
                </a:solidFill>
                <a:latin typeface="Arial"/>
              </a:defRPr>
            </a:pPr>
            <a:r>
              <a:t>HELPERS HMS PLATFORM OVERVIEW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685800"/>
            <a:ext cx="10698480" cy="777240"/>
          </a:xfrm>
          <a:prstGeom prst="rect">
            <a:avLst/>
          </a:prstGeom>
          <a:noFill/>
        </p:spPr>
        <p:txBody>
          <a:bodyPr wrap="square" lIns="0" tIns="0" rIns="0" bIns="0">
            <a:normAutofit/>
          </a:bodyPr>
          <a:lstStyle/>
          <a:p>
            <a:pPr>
              <a:defRPr sz="2400" b="1">
                <a:solidFill>
                  <a:srgbClr val="0F172A"/>
                </a:solidFill>
                <a:latin typeface="Georgia"/>
              </a:defRPr>
            </a:pPr>
            <a:r>
              <a:t>Standardized 4-phase clinical lifecycle accelerates patient care and billing</a:t>
            </a:r>
          </a:p>
        </p:txBody>
      </p:sp>
      <p:sp>
        <p:nvSpPr>
          <p:cNvPr id="4" name="Rectangle 3"/>
          <p:cNvSpPr/>
          <p:nvPr/>
        </p:nvSpPr>
        <p:spPr>
          <a:xfrm>
            <a:off x="731520" y="1508760"/>
            <a:ext cx="10728655" cy="25400"/>
          </a:xfrm>
          <a:prstGeom prst="rect">
            <a:avLst/>
          </a:prstGeom>
          <a:solidFill>
            <a:srgbClr val="0D948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731520" y="1828800"/>
            <a:ext cx="2450592" cy="43891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BF1F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960120" y="2103120"/>
            <a:ext cx="1993392" cy="3840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2800" b="1">
                <a:solidFill>
                  <a:srgbClr val="0D9488"/>
                </a:solidFill>
                <a:latin typeface="Georgia"/>
              </a:defRPr>
            </a:pPr>
            <a:r>
              <a:t>01</a:t>
            </a:r>
          </a:p>
          <a:p>
            <a:pPr>
              <a:spcAft>
                <a:spcPts val="1200"/>
              </a:spcAft>
              <a:defRPr sz="1800" b="1">
                <a:solidFill>
                  <a:srgbClr val="0F172A"/>
                </a:solidFill>
                <a:latin typeface="Georgia"/>
              </a:defRPr>
            </a:pPr>
            <a:r>
              <a:t>Phase 1: Intake</a:t>
            </a:r>
          </a:p>
          <a:p>
            <a:pPr>
              <a:defRPr sz="1300">
                <a:solidFill>
                  <a:srgbClr val="475569"/>
                </a:solidFill>
                <a:latin typeface="Arial"/>
              </a:defRPr>
            </a:pPr>
            <a:r>
              <a:t>Reception verifies identity, updates demographic data, and schedules consultation.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182112" y="3657600"/>
            <a:ext cx="301752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800">
                <a:solidFill>
                  <a:srgbClr val="0D9488"/>
                </a:solidFill>
              </a:defRPr>
            </a:pPr>
            <a:r>
              <a:t>➔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3483864" y="1828800"/>
            <a:ext cx="2450592" cy="43891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BF1F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3712464" y="2103120"/>
            <a:ext cx="1993392" cy="3840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2800" b="1">
                <a:solidFill>
                  <a:srgbClr val="0D9488"/>
                </a:solidFill>
                <a:latin typeface="Georgia"/>
              </a:defRPr>
            </a:pPr>
            <a:r>
              <a:t>02</a:t>
            </a:r>
          </a:p>
          <a:p>
            <a:pPr>
              <a:spcAft>
                <a:spcPts val="1200"/>
              </a:spcAft>
              <a:defRPr sz="1800" b="1">
                <a:solidFill>
                  <a:srgbClr val="0F172A"/>
                </a:solidFill>
                <a:latin typeface="Georgia"/>
              </a:defRPr>
            </a:pPr>
            <a:r>
              <a:t>Phase 2: Consultation</a:t>
            </a:r>
          </a:p>
          <a:p>
            <a:pPr>
              <a:defRPr sz="1300">
                <a:solidFill>
                  <a:srgbClr val="475569"/>
                </a:solidFill>
                <a:latin typeface="Arial"/>
              </a:defRPr>
            </a:pPr>
            <a:r>
              <a:t>Physician records chief complaints, diagnostic notes, and clinical observations.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934456" y="3657600"/>
            <a:ext cx="301752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800">
                <a:solidFill>
                  <a:srgbClr val="0D9488"/>
                </a:solidFill>
              </a:defRPr>
            </a:pPr>
            <a:r>
              <a:t>➔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236208" y="1828800"/>
            <a:ext cx="2450592" cy="43891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BF1F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6464808" y="2103120"/>
            <a:ext cx="1993392" cy="3840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2800" b="1">
                <a:solidFill>
                  <a:srgbClr val="0D9488"/>
                </a:solidFill>
                <a:latin typeface="Georgia"/>
              </a:defRPr>
            </a:pPr>
            <a:r>
              <a:t>03</a:t>
            </a:r>
          </a:p>
          <a:p>
            <a:pPr>
              <a:spcAft>
                <a:spcPts val="1200"/>
              </a:spcAft>
              <a:defRPr sz="1800" b="1">
                <a:solidFill>
                  <a:srgbClr val="0F172A"/>
                </a:solidFill>
                <a:latin typeface="Georgia"/>
              </a:defRPr>
            </a:pPr>
            <a:r>
              <a:t>Phase 3: Orders &amp; Care</a:t>
            </a:r>
          </a:p>
          <a:p>
            <a:pPr>
              <a:defRPr sz="1300">
                <a:solidFill>
                  <a:srgbClr val="475569"/>
                </a:solidFill>
                <a:latin typeface="Arial"/>
              </a:defRPr>
            </a:pPr>
            <a:r>
              <a:t>Automated dispatch of lab orders, radiology requests, and prescriptions.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686800" y="3657600"/>
            <a:ext cx="301752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800">
                <a:solidFill>
                  <a:srgbClr val="0D9488"/>
                </a:solidFill>
              </a:defRPr>
            </a:pPr>
            <a:r>
              <a:t>➔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8988552" y="1828800"/>
            <a:ext cx="2450592" cy="43891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BF1F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9217152" y="2103120"/>
            <a:ext cx="1993392" cy="3840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2800" b="1">
                <a:solidFill>
                  <a:srgbClr val="0D9488"/>
                </a:solidFill>
                <a:latin typeface="Georgia"/>
              </a:defRPr>
            </a:pPr>
            <a:r>
              <a:t>04</a:t>
            </a:r>
          </a:p>
          <a:p>
            <a:pPr>
              <a:spcAft>
                <a:spcPts val="1200"/>
              </a:spcAft>
              <a:defRPr sz="1800" b="1">
                <a:solidFill>
                  <a:srgbClr val="0F172A"/>
                </a:solidFill>
                <a:latin typeface="Georgia"/>
              </a:defRPr>
            </a:pPr>
            <a:r>
              <a:t>Phase 4: Billing &amp; Closure</a:t>
            </a:r>
          </a:p>
          <a:p>
            <a:pPr>
              <a:defRPr sz="1300">
                <a:solidFill>
                  <a:srgbClr val="475569"/>
                </a:solidFill>
                <a:latin typeface="Arial"/>
              </a:defRPr>
            </a:pPr>
            <a:r>
              <a:t>Consolidated invoice generation, pharmacy fulfillment, and follow-up scheduling.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31520" y="365760"/>
            <a:ext cx="10698480" cy="32004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1100" b="1">
                <a:solidFill>
                  <a:srgbClr val="0D9488"/>
                </a:solidFill>
                <a:latin typeface="Arial"/>
              </a:defRPr>
            </a:pPr>
            <a:r>
              <a:t>HELPERS HMS PLATFORM OVERVIEW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685800"/>
            <a:ext cx="10698480" cy="777240"/>
          </a:xfrm>
          <a:prstGeom prst="rect">
            <a:avLst/>
          </a:prstGeom>
          <a:noFill/>
        </p:spPr>
        <p:txBody>
          <a:bodyPr wrap="square" lIns="0" tIns="0" rIns="0" bIns="0">
            <a:normAutofit/>
          </a:bodyPr>
          <a:lstStyle/>
          <a:p>
            <a:pPr>
              <a:defRPr sz="2400" b="1">
                <a:solidFill>
                  <a:srgbClr val="0F172A"/>
                </a:solidFill>
                <a:latin typeface="Georgia"/>
              </a:defRPr>
            </a:pPr>
            <a:r>
              <a:t>Role-Based Access Control enforces strict least-privilege data security</a:t>
            </a:r>
          </a:p>
        </p:txBody>
      </p:sp>
      <p:sp>
        <p:nvSpPr>
          <p:cNvPr id="4" name="Rectangle 3"/>
          <p:cNvSpPr/>
          <p:nvPr/>
        </p:nvSpPr>
        <p:spPr>
          <a:xfrm>
            <a:off x="731520" y="1508760"/>
            <a:ext cx="10728655" cy="25400"/>
          </a:xfrm>
          <a:prstGeom prst="rect">
            <a:avLst/>
          </a:prstGeom>
          <a:solidFill>
            <a:srgbClr val="0D948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731520" y="1828800"/>
          <a:ext cx="10728655" cy="4206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60320"/>
                <a:gridCol w="4114800"/>
                <a:gridCol w="4053535"/>
              </a:tblGrid>
              <a:tr h="1051560">
                <a:tc>
                  <a:txBody>
                    <a:bodyPr/>
                    <a:lstStyle/>
                    <a:p>
                      <a:pPr algn="l"/>
                      <a:r>
                        <a:rPr b="1" sz="1400">
                          <a:solidFill>
                            <a:srgbClr val="FFFFFF"/>
                          </a:solidFill>
                          <a:latin typeface="Arial"/>
                        </a:rPr>
                        <a:t>Security Layer</a:t>
                      </a:r>
                    </a:p>
                  </a:txBody>
                  <a:tcPr>
                    <a:solidFill>
                      <a:srgbClr val="115E59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b="1" sz="1400">
                          <a:solidFill>
                            <a:srgbClr val="FFFFFF"/>
                          </a:solidFill>
                          <a:latin typeface="Arial"/>
                        </a:rPr>
                        <a:t>Functional Scope &amp; Description</a:t>
                      </a:r>
                    </a:p>
                  </a:txBody>
                  <a:tcPr>
                    <a:solidFill>
                      <a:srgbClr val="115E59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b="1" sz="1400">
                          <a:solidFill>
                            <a:srgbClr val="FFFFFF"/>
                          </a:solidFill>
                          <a:latin typeface="Arial"/>
                        </a:rPr>
                        <a:t>Enforcement Mechanism</a:t>
                      </a:r>
                    </a:p>
                  </a:txBody>
                  <a:tcPr>
                    <a:solidFill>
                      <a:srgbClr val="115E59"/>
                    </a:solidFill>
                  </a:tcPr>
                </a:tc>
              </a:tr>
              <a:tr h="1051560">
                <a:tc>
                  <a:txBody>
                    <a:bodyPr/>
                    <a:lstStyle/>
                    <a:p>
                      <a:pPr algn="l"/>
                      <a:r>
                        <a:rPr sz="1300" b="1">
                          <a:solidFill>
                            <a:srgbClr val="0F172A"/>
                          </a:solidFill>
                          <a:latin typeface="Arial"/>
                        </a:rPr>
                        <a:t>Access Control Lists (ACLs)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300">
                          <a:solidFill>
                            <a:srgbClr val="475569"/>
                          </a:solidFill>
                          <a:latin typeface="Arial"/>
                        </a:rPr>
                        <a:t>Defines model-level functional permissions (Create, Read, Write, Delete) assigned specifically by staff role.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300">
                          <a:solidFill>
                            <a:srgbClr val="475569"/>
                          </a:solidFill>
                          <a:latin typeface="Arial"/>
                        </a:rPr>
                        <a:t>Validated against user groups (e.g., Receptionist vs. Doctor vs. HMS Manager).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1051560">
                <a:tc>
                  <a:txBody>
                    <a:bodyPr/>
                    <a:lstStyle/>
                    <a:p>
                      <a:pPr algn="l"/>
                      <a:r>
                        <a:rPr sz="1300" b="1">
                          <a:solidFill>
                            <a:srgbClr val="0F172A"/>
                          </a:solidFill>
                          <a:latin typeface="Arial"/>
                        </a:rPr>
                        <a:t>Record Rules</a:t>
                      </a:r>
                    </a:p>
                  </a:txBody>
                  <a:tcPr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300">
                          <a:solidFill>
                            <a:srgbClr val="475569"/>
                          </a:solidFill>
                          <a:latin typeface="Arial"/>
                        </a:rPr>
                        <a:t>Controls domain-level record visibility, restricting staff to specific clinic branches, departments, or patient sets.</a:t>
                      </a:r>
                    </a:p>
                  </a:txBody>
                  <a:tcPr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300">
                          <a:solidFill>
                            <a:srgbClr val="475569"/>
                          </a:solidFill>
                          <a:latin typeface="Arial"/>
                        </a:rPr>
                        <a:t>Applied at database level via SQL filtering criteria on active sessions.</a:t>
                      </a:r>
                    </a:p>
                  </a:txBody>
                  <a:tcPr>
                    <a:solidFill>
                      <a:srgbClr val="F1F5F9"/>
                    </a:solidFill>
                  </a:tcPr>
                </a:tc>
              </a:tr>
              <a:tr h="1051560">
                <a:tc>
                  <a:txBody>
                    <a:bodyPr/>
                    <a:lstStyle/>
                    <a:p>
                      <a:pPr algn="l"/>
                      <a:r>
                        <a:rPr sz="1300" b="1">
                          <a:solidFill>
                            <a:srgbClr val="0F172A"/>
                          </a:solidFill>
                          <a:latin typeface="Arial"/>
                        </a:rPr>
                        <a:t>Least-Privilege Policy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300">
                          <a:solidFill>
                            <a:srgbClr val="475569"/>
                          </a:solidFill>
                          <a:latin typeface="Arial"/>
                        </a:rPr>
                        <a:t>Ensures users possess only the minimal operational rights required to execute daily medical or administrative duties.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300">
                          <a:solidFill>
                            <a:srgbClr val="475569"/>
                          </a:solidFill>
                          <a:latin typeface="Arial"/>
                        </a:rPr>
                        <a:t>Non-administrative verification and sandbox testing required prior to deployment.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31520" y="365760"/>
            <a:ext cx="10698480" cy="32004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1100" b="1">
                <a:solidFill>
                  <a:srgbClr val="0D9488"/>
                </a:solidFill>
                <a:latin typeface="Arial"/>
              </a:defRPr>
            </a:pPr>
            <a:r>
              <a:t>HELPERS HMS PLATFORM OVERVIEW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685800"/>
            <a:ext cx="10698480" cy="777240"/>
          </a:xfrm>
          <a:prstGeom prst="rect">
            <a:avLst/>
          </a:prstGeom>
          <a:noFill/>
        </p:spPr>
        <p:txBody>
          <a:bodyPr wrap="square" lIns="0" tIns="0" rIns="0" bIns="0">
            <a:normAutofit/>
          </a:bodyPr>
          <a:lstStyle/>
          <a:p>
            <a:pPr>
              <a:defRPr sz="2400" b="1">
                <a:solidFill>
                  <a:srgbClr val="0F172A"/>
                </a:solidFill>
                <a:latin typeface="Georgia"/>
              </a:defRPr>
            </a:pPr>
            <a:r>
              <a:t>Modular architecture enables seamless expansion to specialized clinical departments</a:t>
            </a:r>
          </a:p>
        </p:txBody>
      </p:sp>
      <p:sp>
        <p:nvSpPr>
          <p:cNvPr id="4" name="Rectangle 3"/>
          <p:cNvSpPr/>
          <p:nvPr/>
        </p:nvSpPr>
        <p:spPr>
          <a:xfrm>
            <a:off x="731520" y="1508760"/>
            <a:ext cx="10728655" cy="25400"/>
          </a:xfrm>
          <a:prstGeom prst="rect">
            <a:avLst/>
          </a:prstGeom>
          <a:solidFill>
            <a:srgbClr val="0D948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731520" y="1828800"/>
            <a:ext cx="5175504" cy="20116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BF1F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1005840" y="2057400"/>
            <a:ext cx="4626864" cy="1554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1800" b="1">
                <a:solidFill>
                  <a:srgbClr val="115E59"/>
                </a:solidFill>
                <a:latin typeface="Georgia"/>
              </a:defRPr>
            </a:pPr>
            <a:r>
              <a:t>Pharmacy &amp; Prescriptions</a:t>
            </a:r>
          </a:p>
          <a:p>
            <a:pPr>
              <a:defRPr sz="1300">
                <a:solidFill>
                  <a:srgbClr val="475569"/>
                </a:solidFill>
                <a:latin typeface="Arial"/>
              </a:defRPr>
            </a:pPr>
            <a:r>
              <a:t>Direct prescription dispatch from doctor consultations with automated inventory updates and stock reordering.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272784" y="1828800"/>
            <a:ext cx="5175504" cy="20116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BF1F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547104" y="2057400"/>
            <a:ext cx="4626864" cy="1554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1800" b="1">
                <a:solidFill>
                  <a:srgbClr val="115E59"/>
                </a:solidFill>
                <a:latin typeface="Georgia"/>
              </a:defRPr>
            </a:pPr>
            <a:r>
              <a:t>Laboratory Management</a:t>
            </a:r>
          </a:p>
          <a:p>
            <a:pPr>
              <a:defRPr sz="1300">
                <a:solidFill>
                  <a:srgbClr val="475569"/>
                </a:solidFill>
                <a:latin typeface="Arial"/>
              </a:defRPr>
            </a:pPr>
            <a:r>
              <a:t>Electronic test ordering, sample barcode tracking, and automated lab result synchronization with patient history.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731520" y="4114800"/>
            <a:ext cx="5175504" cy="20116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BF1F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1005840" y="4343400"/>
            <a:ext cx="4626864" cy="1554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1800" b="1">
                <a:solidFill>
                  <a:srgbClr val="115E59"/>
                </a:solidFill>
                <a:latin typeface="Georgia"/>
              </a:defRPr>
            </a:pPr>
            <a:r>
              <a:t>Radiology &amp; Imaging</a:t>
            </a:r>
          </a:p>
          <a:p>
            <a:pPr>
              <a:defRPr sz="1300">
                <a:solidFill>
                  <a:srgbClr val="475569"/>
                </a:solidFill>
                <a:latin typeface="Arial"/>
              </a:defRPr>
            </a:pPr>
            <a:r>
              <a:t>Diagnostic imaging request routing, radiologist reporting, and centralized DICOM/attachment archiving.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272784" y="4114800"/>
            <a:ext cx="5175504" cy="20116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BF1F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6547104" y="4343400"/>
            <a:ext cx="4626864" cy="1554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1800" b="1">
                <a:solidFill>
                  <a:srgbClr val="115E59"/>
                </a:solidFill>
                <a:latin typeface="Georgia"/>
              </a:defRPr>
            </a:pPr>
            <a:r>
              <a:t>Inpatient &amp; Ward Care</a:t>
            </a:r>
          </a:p>
          <a:p>
            <a:pPr>
              <a:defRPr sz="1300">
                <a:solidFill>
                  <a:srgbClr val="475569"/>
                </a:solidFill>
                <a:latin typeface="Arial"/>
              </a:defRPr>
            </a:pPr>
            <a:r>
              <a:t>Complete hospitalization management, bed allocation, daily round logging, and discharge summary generation.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31520" y="365760"/>
            <a:ext cx="10698480" cy="32004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1100" b="1">
                <a:solidFill>
                  <a:srgbClr val="0D9488"/>
                </a:solidFill>
                <a:latin typeface="Arial"/>
              </a:defRPr>
            </a:pPr>
            <a:r>
              <a:t>HELPERS HMS PLATFORM OVERVIEW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685800"/>
            <a:ext cx="10698480" cy="777240"/>
          </a:xfrm>
          <a:prstGeom prst="rect">
            <a:avLst/>
          </a:prstGeom>
          <a:noFill/>
        </p:spPr>
        <p:txBody>
          <a:bodyPr wrap="square" lIns="0" tIns="0" rIns="0" bIns="0">
            <a:normAutofit/>
          </a:bodyPr>
          <a:lstStyle/>
          <a:p>
            <a:pPr>
              <a:defRPr sz="2400" b="1">
                <a:solidFill>
                  <a:srgbClr val="0F172A"/>
                </a:solidFill>
                <a:latin typeface="Georgia"/>
              </a:defRPr>
            </a:pPr>
            <a:r>
              <a:t>Bilingual documentation guarantees 100% synchronization with live codebase</a:t>
            </a:r>
          </a:p>
        </p:txBody>
      </p:sp>
      <p:sp>
        <p:nvSpPr>
          <p:cNvPr id="4" name="Rectangle 3"/>
          <p:cNvSpPr/>
          <p:nvPr/>
        </p:nvSpPr>
        <p:spPr>
          <a:xfrm>
            <a:off x="731520" y="1508760"/>
            <a:ext cx="10728655" cy="25400"/>
          </a:xfrm>
          <a:prstGeom prst="rect">
            <a:avLst/>
          </a:prstGeom>
          <a:solidFill>
            <a:srgbClr val="0D948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731520" y="1828800"/>
            <a:ext cx="10728655" cy="43891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BF1F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1188720" y="2194560"/>
            <a:ext cx="9814255" cy="3657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600"/>
              </a:spcAft>
              <a:defRPr sz="2200" b="1">
                <a:solidFill>
                  <a:srgbClr val="115E59"/>
                </a:solidFill>
                <a:latin typeface="Georgia"/>
              </a:defRPr>
            </a:pPr>
            <a:r>
              <a:t>Documentation Architecture &amp; Quality Standards</a:t>
            </a:r>
          </a:p>
          <a:p>
            <a:pPr>
              <a:defRPr sz="1600" b="1">
                <a:solidFill>
                  <a:srgbClr val="0F172A"/>
                </a:solidFill>
                <a:latin typeface="Arial"/>
              </a:defRPr>
            </a:pPr>
            <a:r>
              <a:t>✓  Strict Software Alignment</a:t>
            </a:r>
          </a:p>
          <a:p>
            <a:pPr>
              <a:spcAft>
                <a:spcPts val="1200"/>
              </a:spcAft>
              <a:defRPr sz="1400">
                <a:solidFill>
                  <a:srgbClr val="475569"/>
                </a:solidFill>
                <a:latin typeface="Arial"/>
              </a:defRPr>
            </a:pPr>
            <a:r>
              <a:t>    All instructional manuals and workflow guides are directly cross-referenced and validated against the live ERP software codebase and demonstration environment.</a:t>
            </a:r>
          </a:p>
          <a:p>
            <a:pPr>
              <a:defRPr sz="1600" b="1">
                <a:solidFill>
                  <a:srgbClr val="0F172A"/>
                </a:solidFill>
                <a:latin typeface="Arial"/>
              </a:defRPr>
            </a:pPr>
            <a:r>
              <a:t>✓  Bilingual Mirroring</a:t>
            </a:r>
          </a:p>
          <a:p>
            <a:pPr>
              <a:spcAft>
                <a:spcPts val="1200"/>
              </a:spcAft>
              <a:defRPr sz="1400">
                <a:solidFill>
                  <a:srgbClr val="475569"/>
                </a:solidFill>
                <a:latin typeface="Arial"/>
              </a:defRPr>
            </a:pPr>
            <a:r>
              <a:t>    Complete structural parallelism between English and Arabic documentation directories, ensuring equal feature coverage and localized user experience.</a:t>
            </a:r>
          </a:p>
          <a:p>
            <a:pPr>
              <a:defRPr sz="1600" b="1">
                <a:solidFill>
                  <a:srgbClr val="0F172A"/>
                </a:solidFill>
                <a:latin typeface="Arial"/>
              </a:defRPr>
            </a:pPr>
            <a:r>
              <a:t>✓  Official ERP Terminology</a:t>
            </a:r>
          </a:p>
          <a:p>
            <a:pPr>
              <a:spcAft>
                <a:spcPts val="1200"/>
              </a:spcAft>
              <a:defRPr sz="1400">
                <a:solidFill>
                  <a:srgbClr val="475569"/>
                </a:solidFill>
                <a:latin typeface="Arial"/>
              </a:defRPr>
            </a:pPr>
            <a:r>
              <a:t>    Mandatory compliance with official healthcare and ERP terminology across user interface toggles, field labels, and help guides.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